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411" r:id="rId2"/>
    <p:sldId id="808" r:id="rId3"/>
    <p:sldId id="809" r:id="rId4"/>
    <p:sldId id="60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98EB54-AC2C-4823-9A2C-FBD0DA548D9A}" v="10" dt="2025-08-30T16:35:46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723" autoAdjust="0"/>
  </p:normalViewPr>
  <p:slideViewPr>
    <p:cSldViewPr snapToGrid="0">
      <p:cViewPr varScale="1">
        <p:scale>
          <a:sx n="118" d="100"/>
          <a:sy n="118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90608-42D4-4B52-A214-958A1E58C792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119FE-63CF-4EE4-A7A4-EC272B823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27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Matlab Installing Tutorial – another section in the same PowerPoint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1621C-3EA7-C342-A130-13C6D43C8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69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Installation Guide to MATLAB and Simulink R2025a</a:t>
            </a:r>
          </a:p>
          <a:p>
            <a:r>
              <a:rPr lang="en-US" dirty="0"/>
              <a:t>2. Installation Guide to Communications Toolbox R2025a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Installation Guide to Model-Based Design Toolbox S32K3xx Series</a:t>
            </a:r>
            <a:br>
              <a:rPr lang="en-US" dirty="0"/>
            </a:br>
            <a:r>
              <a:rPr lang="en-US" dirty="0"/>
              <a:t>4. Installation Guide to Model-Based Design Toolbox BMS Series</a:t>
            </a:r>
          </a:p>
          <a:p>
            <a:r>
              <a:rPr lang="en-US" dirty="0">
                <a:latin typeface="Arial"/>
                <a:cs typeface="Arial"/>
              </a:rPr>
              <a:t>5. 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</a:t>
            </a:r>
            <a:endParaRPr lang="en-US" dirty="0"/>
          </a:p>
          <a:p>
            <a:r>
              <a:rPr lang="en-US" dirty="0"/>
              <a:t>6. Git Installation Guide: Enabling Version Control with GitLab</a:t>
            </a:r>
          </a:p>
          <a:p>
            <a:r>
              <a:rPr lang="en-US" dirty="0"/>
              <a:t>7. </a:t>
            </a:r>
            <a:r>
              <a:rPr lang="en-US" dirty="0" err="1"/>
              <a:t>Installation_Guide_to_Debugger_Driver</a:t>
            </a:r>
            <a:endParaRPr lang="en-US" dirty="0"/>
          </a:p>
          <a:p>
            <a:r>
              <a:rPr lang="en-US" dirty="0"/>
              <a:t>8. </a:t>
            </a:r>
            <a:r>
              <a:rPr lang="en-US" dirty="0" err="1"/>
              <a:t>Installation_Guide_to_NXP_GUI</a:t>
            </a:r>
            <a:endParaRPr lang="en-US" dirty="0"/>
          </a:p>
          <a:p>
            <a:r>
              <a:rPr lang="en-CA" sz="1200" b="0" i="0" u="none" strike="noStrike" dirty="0">
                <a:solidFill>
                  <a:srgbClr val="4C555C"/>
                </a:solidFill>
                <a:effectLst/>
                <a:latin typeface="Arial" panose="020B0604020202020204" pitchFamily="34" charset="0"/>
              </a:rPr>
              <a:t>9. System-Level Demonstration of NXP HVBMS Reference Design(RD-K358BMU, RD33775DSTEVB, RD772BJBTPLEVB, BATT-14EMULATOR)</a:t>
            </a:r>
          </a:p>
          <a:p>
            <a:r>
              <a:rPr lang="en-US" dirty="0"/>
              <a:t>10. Hardware Configuration of the Customized BMS that the BWC team has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1621C-3EA7-C342-A130-13C6D43C8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32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6018-A542-729F-B7E6-6A4ADFE6C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D2A9-2F85-EDFF-8559-EE4F9C1FE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FCD20-A328-235C-8A64-1A951781D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RD-HVBMSCT800BUN HVBMS Reference Design Bundle</a:t>
            </a:r>
          </a:p>
          <a:p>
            <a:r>
              <a:rPr lang="en-US" dirty="0"/>
              <a:t>Hardware Configuration of the Customized BMS that the BWC team has used</a:t>
            </a:r>
          </a:p>
          <a:p>
            <a:r>
              <a:rPr lang="en-US" dirty="0"/>
              <a:t>Installation Guide to MATLAB and Simulink R2025a</a:t>
            </a:r>
          </a:p>
          <a:p>
            <a:r>
              <a:rPr lang="en-US" dirty="0"/>
              <a:t>Installation Guide to Communications Toolbox R2025a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Installation Guide to Model-Based Design Toolbox S32K3xx Series</a:t>
            </a:r>
            <a:br>
              <a:rPr lang="en-US" dirty="0"/>
            </a:br>
            <a:r>
              <a:rPr lang="en-US" dirty="0"/>
              <a:t>Installation Guide to Model-Based Design Toolbox BMS Series</a:t>
            </a:r>
          </a:p>
          <a:p>
            <a:r>
              <a:rPr lang="en-US" dirty="0">
                <a:latin typeface="Arial"/>
                <a:cs typeface="Arial"/>
              </a:rPr>
              <a:t>Installation Guide to </a:t>
            </a:r>
            <a:r>
              <a:rPr lang="en-US" dirty="0" err="1">
                <a:latin typeface="Arial"/>
                <a:cs typeface="Arial"/>
              </a:rPr>
              <a:t>FreeMASTER</a:t>
            </a:r>
            <a:r>
              <a:rPr lang="en-US" dirty="0">
                <a:latin typeface="Arial"/>
                <a:cs typeface="Arial"/>
              </a:rPr>
              <a:t> 3.2 </a:t>
            </a:r>
            <a:endParaRPr lang="en-US" dirty="0"/>
          </a:p>
          <a:p>
            <a:r>
              <a:rPr lang="en-US" dirty="0"/>
              <a:t>Git Installation Guide: Enabling Version Control with GitLab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9419F-709F-AF7F-06FB-BB6BB9BF4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1621C-3EA7-C342-A130-13C6D43C8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59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2" y="13252"/>
            <a:ext cx="11580449" cy="6844749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 hasCustomPrompt="1"/>
          </p:nvPr>
        </p:nvSpPr>
        <p:spPr>
          <a:xfrm>
            <a:off x="2183625" y="489227"/>
            <a:ext cx="4341091" cy="2666171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Short Course Header Title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 hasCustomPrompt="1"/>
          </p:nvPr>
        </p:nvSpPr>
        <p:spPr>
          <a:xfrm>
            <a:off x="2183624" y="3100805"/>
            <a:ext cx="4073237" cy="9116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F7A3D-B6AA-9746-AAA6-BC1862049942}"/>
              </a:ext>
            </a:extLst>
          </p:cNvPr>
          <p:cNvSpPr/>
          <p:nvPr userDrawn="1"/>
        </p:nvSpPr>
        <p:spPr>
          <a:xfrm>
            <a:off x="9058449" y="5902679"/>
            <a:ext cx="3081825" cy="5701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461" y="4407135"/>
            <a:ext cx="1819563" cy="135917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67">
                <a:solidFill>
                  <a:srgbClr val="464F55"/>
                </a:solidFill>
              </a:defRPr>
            </a:lvl1pPr>
            <a:lvl2pPr marL="457189" indent="0">
              <a:buNone/>
              <a:defRPr sz="1467"/>
            </a:lvl2pPr>
            <a:lvl3pPr marL="914377" indent="0">
              <a:buNone/>
              <a:defRPr sz="1467"/>
            </a:lvl3pPr>
            <a:lvl4pPr marL="1371566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r>
              <a:rPr lang="en-US">
                <a:solidFill>
                  <a:schemeClr val="tx1"/>
                </a:solidFill>
              </a:rPr>
              <a:t>Course/ Series    ID Number/ Topic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ADC893D-5DAE-2740-823E-5532F759C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pic>
        <p:nvPicPr>
          <p:cNvPr id="26" name="Brighter World Logo" descr="Brighter World Logo">
            <a:extLst>
              <a:ext uri="{FF2B5EF4-FFF2-40B4-BE49-F238E27FC236}">
                <a16:creationId xmlns:a16="http://schemas.microsoft.com/office/drawing/2014/main" id="{C4BBA8B8-CC05-2842-859F-3CD382D88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cxnSp>
        <p:nvCxnSpPr>
          <p:cNvPr id="27" name="Brighter World Line">
            <a:extLst>
              <a:ext uri="{FF2B5EF4-FFF2-40B4-BE49-F238E27FC236}">
                <a16:creationId xmlns:a16="http://schemas.microsoft.com/office/drawing/2014/main" id="{B6BD6571-357F-604A-AE5F-B9732161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" y="6214887"/>
            <a:ext cx="8765405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D7B240-1009-CF42-8E3E-5F69A21BB812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814" y="385130"/>
            <a:ext cx="2924029" cy="2924029"/>
          </a:xfrm>
          <a:prstGeom prst="ellipse">
            <a:avLst/>
          </a:prstGeom>
        </p:spPr>
      </p:pic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06FE34FA-0C01-F744-A1DB-85C40D5DAE97}"/>
              </a:ext>
            </a:extLst>
          </p:cNvPr>
          <p:cNvSpPr txBox="1">
            <a:spLocks/>
          </p:cNvSpPr>
          <p:nvPr userDrawn="1"/>
        </p:nvSpPr>
        <p:spPr>
          <a:xfrm>
            <a:off x="2183620" y="557397"/>
            <a:ext cx="4341091" cy="266617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3429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52AA85B-69F2-6E42-9E53-CBFEF8902D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BD14-FAE2-1B47-9924-D9EA95AC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53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6386E-A5B4-D541-8911-5B9CDEB5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2933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6C35B-86AB-874A-927F-48DE0A00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93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Right Content Placeholder" descr="a circle collage of images depicting an outdoor shot of McMaster Campus, a female McMaster researcher and two students working together on a laptop.">
            <a:extLst>
              <a:ext uri="{FF2B5EF4-FFF2-40B4-BE49-F238E27FC236}">
                <a16:creationId xmlns:a16="http://schemas.microsoft.com/office/drawing/2014/main" id="{30248AB6-EC2B-EC42-8CC9-F85070C6C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0012" y="1"/>
            <a:ext cx="5561989" cy="59702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CD412A-1E34-9D44-A825-0B1B7A2F4CFC}"/>
              </a:ext>
            </a:extLst>
          </p:cNvPr>
          <p:cNvSpPr/>
          <p:nvPr userDrawn="1"/>
        </p:nvSpPr>
        <p:spPr>
          <a:xfrm>
            <a:off x="6630013" y="246743"/>
            <a:ext cx="2615588" cy="258354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425BEE-B366-C846-BCCF-542617743099}"/>
              </a:ext>
            </a:extLst>
          </p:cNvPr>
          <p:cNvSpPr>
            <a:spLocks noChangeAspect="1"/>
          </p:cNvSpPr>
          <p:nvPr userDrawn="1"/>
        </p:nvSpPr>
        <p:spPr>
          <a:xfrm>
            <a:off x="8011887" y="1031691"/>
            <a:ext cx="4003200" cy="400038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0F56A3-A613-4544-8856-0CCE4264F48B}"/>
              </a:ext>
            </a:extLst>
          </p:cNvPr>
          <p:cNvSpPr/>
          <p:nvPr userDrawn="1"/>
        </p:nvSpPr>
        <p:spPr>
          <a:xfrm>
            <a:off x="6704093" y="3489231"/>
            <a:ext cx="2128393" cy="210231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A person sitting at a table&#10;&#10;Description automatically generated">
            <a:extLst>
              <a:ext uri="{FF2B5EF4-FFF2-40B4-BE49-F238E27FC236}">
                <a16:creationId xmlns:a16="http://schemas.microsoft.com/office/drawing/2014/main" id="{5E8E025F-5CA5-9F4A-A16D-B624F7E05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7847181" y="973710"/>
            <a:ext cx="4128745" cy="4128745"/>
          </a:xfrm>
          <a:prstGeom prst="ellipse">
            <a:avLst/>
          </a:prstGeom>
        </p:spPr>
      </p:pic>
      <p:pic>
        <p:nvPicPr>
          <p:cNvPr id="15" name="Picture 14" descr="A picture containing text, standing, wearing, person&#10;&#10;Description automatically generated">
            <a:extLst>
              <a:ext uri="{FF2B5EF4-FFF2-40B4-BE49-F238E27FC236}">
                <a16:creationId xmlns:a16="http://schemas.microsoft.com/office/drawing/2014/main" id="{760AB751-3A8E-584B-829D-9433D07FC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9"/>
          <a:stretch/>
        </p:blipFill>
        <p:spPr>
          <a:xfrm>
            <a:off x="6252503" y="287807"/>
            <a:ext cx="2553744" cy="2542479"/>
          </a:xfrm>
          <a:prstGeom prst="ellipse">
            <a:avLst/>
          </a:prstGeom>
        </p:spPr>
      </p:pic>
      <p:pic>
        <p:nvPicPr>
          <p:cNvPr id="16" name="Picture 15" descr="A person holding a map&#10;&#10;Description automatically generated">
            <a:extLst>
              <a:ext uri="{FF2B5EF4-FFF2-40B4-BE49-F238E27FC236}">
                <a16:creationId xmlns:a16="http://schemas.microsoft.com/office/drawing/2014/main" id="{B86254E5-2749-514B-8BA6-DA66A070D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5278" y="3507865"/>
            <a:ext cx="1988889" cy="1982768"/>
          </a:xfrm>
          <a:prstGeom prst="ellipse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F1F517-5472-D74B-B643-A9C38375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841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345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6478B446-875C-924C-B8C0-8489DF0F4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225" y="787819"/>
            <a:ext cx="8118623" cy="4871175"/>
          </a:xfrm>
          <a:prstGeom prst="rect">
            <a:avLst/>
          </a:prstGeom>
        </p:spPr>
      </p:pic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33ABAF45-D29E-AA4B-BF09-99D4F47BF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2656" y="3611417"/>
            <a:ext cx="1542472" cy="20475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4D216-6689-3846-9E12-BF8F2F9A2F4E}"/>
              </a:ext>
            </a:extLst>
          </p:cNvPr>
          <p:cNvSpPr/>
          <p:nvPr userDrawn="1"/>
        </p:nvSpPr>
        <p:spPr>
          <a:xfrm>
            <a:off x="1787987" y="918278"/>
            <a:ext cx="2883604" cy="288360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A person sitting at a table&#10;&#10;Description automatically generated">
            <a:extLst>
              <a:ext uri="{FF2B5EF4-FFF2-40B4-BE49-F238E27FC236}">
                <a16:creationId xmlns:a16="http://schemas.microsoft.com/office/drawing/2014/main" id="{74AFD879-1DCA-0C46-8E97-7CA842D7FB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1608059" y="800929"/>
            <a:ext cx="3063532" cy="3063532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58832-0ED2-B743-9128-2B673D1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9336A17-8734-9148-87F3-9BC01108C2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6823" y="1135241"/>
            <a:ext cx="3427751" cy="39641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9446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579228" y="854075"/>
            <a:ext cx="4451351" cy="445134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314036" y="1991013"/>
            <a:ext cx="3168072" cy="11620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314036" y="3180774"/>
            <a:ext cx="3168072" cy="141893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766733" y="683492"/>
            <a:ext cx="6815667" cy="52000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24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12564" y="1721907"/>
            <a:ext cx="2982913" cy="2982912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2372" y="1720851"/>
            <a:ext cx="2982913" cy="2984500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467"/>
            </a:lvl1pPr>
          </a:lstStyle>
          <a:p>
            <a:pPr lvl="0"/>
            <a:r>
              <a:rPr lang="en-US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886807" y="1006369"/>
            <a:ext cx="6815667" cy="4505508"/>
          </a:xfrm>
        </p:spPr>
        <p:txBody>
          <a:bodyPr anchor="ctr" anchorCtr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</a:t>
            </a:r>
            <a:br>
              <a:rPr lang="en-US"/>
            </a:br>
            <a:r>
              <a:rPr lang="en-US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15673-FE47-9C43-98F7-0A5F31CE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746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54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438400" y="1524029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90A02-DB55-3148-8E78-70755F9F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386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53242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943895" y="1490024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DC307C3C-53E6-5641-8681-5AA6DACC73C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58191" y="1497399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F5BD5-012C-3441-ACA7-7DB7FA24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815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6975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4E1E329F-CB38-3B45-88D9-C9D7D31ECC1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09630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D8A69C-7DBF-A74A-8AA1-9FD4C591C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242284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4CC57-8647-D848-B7D3-6D02D480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68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E8CA86-BD65-3E40-AE66-AA6F9D1721B9}"/>
              </a:ext>
            </a:extLst>
          </p:cNvPr>
          <p:cNvGrpSpPr/>
          <p:nvPr userDrawn="1"/>
        </p:nvGrpSpPr>
        <p:grpSpPr>
          <a:xfrm>
            <a:off x="-110835" y="-263235"/>
            <a:ext cx="12302836" cy="7121236"/>
            <a:chOff x="0" y="0"/>
            <a:chExt cx="9144000" cy="5143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10AD7B-AA3F-7B44-84F8-7E08888EF619}"/>
                </a:ext>
              </a:extLst>
            </p:cNvPr>
            <p:cNvSpPr/>
            <p:nvPr userDrawn="1"/>
          </p:nvSpPr>
          <p:spPr>
            <a:xfrm>
              <a:off x="0" y="4398745"/>
              <a:ext cx="9144000" cy="744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ADE579-8BE3-514C-B888-E59A5531BC93}"/>
                </a:ext>
              </a:extLst>
            </p:cNvPr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Background Picture">
              <a:extLst>
                <a:ext uri="{FF2B5EF4-FFF2-40B4-BE49-F238E27FC236}">
                  <a16:creationId xmlns:a16="http://schemas.microsoft.com/office/drawing/2014/main" id="{66BD5D4D-0EEF-E048-804B-1A1A0C5FB3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647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2B293-4919-6A43-861A-554D526C463C}"/>
              </a:ext>
            </a:extLst>
          </p:cNvPr>
          <p:cNvSpPr/>
          <p:nvPr userDrawn="1"/>
        </p:nvSpPr>
        <p:spPr>
          <a:xfrm>
            <a:off x="0" y="5875009"/>
            <a:ext cx="12067309" cy="993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EC2E2DE2-564F-F147-9B03-46BC01527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"/>
            <a:ext cx="12192000" cy="68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0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87057" y="-939508"/>
            <a:ext cx="5555052" cy="5555051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5018" y="661664"/>
            <a:ext cx="2705649" cy="2753784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Name, </a:t>
            </a:r>
            <a:br>
              <a:rPr lang="en-US"/>
            </a:br>
            <a:r>
              <a:rPr lang="en-US"/>
              <a:t>Title, </a:t>
            </a:r>
            <a:br>
              <a:rPr lang="en-US"/>
            </a:br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372449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Subtitle Placeholder">
            <a:extLst>
              <a:ext uri="{FF2B5EF4-FFF2-40B4-BE49-F238E27FC236}">
                <a16:creationId xmlns:a16="http://schemas.microsoft.com/office/drawing/2014/main" id="{6EF207CD-9AC8-B449-BF9F-7698F48836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01E3D76-FC1A-734D-865F-EA46C6A9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14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1FA089D6-24F4-DD46-8E59-D9DA80DD52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5E6162-1514-1545-A8B3-1F483F7F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264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2E3580F8-BDCC-4A48-B68A-16D1B32F4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E3C3E7-B1C2-ED4D-B607-2EC97555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80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6A16B-DC50-1842-836C-F886AF995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5ADC30D8-6888-504C-A3B9-F4BDA146BB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1566" y="1852080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89C0CE11-5098-E54E-A2EF-78D87AC634F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18458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8BB94563-C7F3-E946-A246-64E873848EA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99760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06097E37-3925-BC49-9EDE-977EC687DFE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81062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14233239-CC25-7746-809F-22A92FFB29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135" y="772750"/>
            <a:ext cx="11105888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57B48-9DF3-0940-BFA4-EC177B29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5" y="113805"/>
            <a:ext cx="11106633" cy="6589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3560CA4E-00F7-4B45-AC62-C718878701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565" y="3767334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DC190AB8-2915-9440-A26B-FFA9C9DAA7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4586" y="3755150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6E7972D4-FD07-E94D-8004-2F307919D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97606" y="3755149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F29AD589-F52A-0D49-994C-F58B160873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10451" y="3755147"/>
            <a:ext cx="2667573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2087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73BE-0E5A-134C-87BD-EA85D468E5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3416" y="5934482"/>
            <a:ext cx="2902507" cy="721333"/>
          </a:xfrm>
          <a:prstGeom prst="rect">
            <a:avLst/>
          </a:prstGeom>
        </p:spPr>
      </p:pic>
      <p:sp>
        <p:nvSpPr>
          <p:cNvPr id="8" name="Slide Number" descr="Slide Number">
            <a:extLst>
              <a:ext uri="{FF2B5EF4-FFF2-40B4-BE49-F238E27FC236}">
                <a16:creationId xmlns:a16="http://schemas.microsoft.com/office/drawing/2014/main" id="{E46B96B0-EDAC-BF41-B2AB-B45AE146A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5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5876CC-CEAE-6F4E-8589-90792A7F42DD}"/>
              </a:ext>
            </a:extLst>
          </p:cNvPr>
          <p:cNvSpPr/>
          <p:nvPr userDrawn="1"/>
        </p:nvSpPr>
        <p:spPr>
          <a:xfrm>
            <a:off x="0" y="1"/>
            <a:ext cx="12192000" cy="6205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37450B3-2EBF-024A-88E2-D044A2181B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7" name="Subtitle Placeholder" descr="Slide sub title">
            <a:extLst>
              <a:ext uri="{FF2B5EF4-FFF2-40B4-BE49-F238E27FC236}">
                <a16:creationId xmlns:a16="http://schemas.microsoft.com/office/drawing/2014/main" id="{DA2F17D8-6602-3A48-9847-E609F933ED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Content Placeholder" descr="Slide content">
            <a:extLst>
              <a:ext uri="{FF2B5EF4-FFF2-40B4-BE49-F238E27FC236}">
                <a16:creationId xmlns:a16="http://schemas.microsoft.com/office/drawing/2014/main" id="{CBFE6B52-EFDC-164F-B6FA-7937A9BAE3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7858" y="1421441"/>
            <a:ext cx="11708068" cy="4536015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0" name="Slide Number" descr="Slide Number">
            <a:extLst>
              <a:ext uri="{FF2B5EF4-FFF2-40B4-BE49-F238E27FC236}">
                <a16:creationId xmlns:a16="http://schemas.microsoft.com/office/drawing/2014/main" id="{DD7BDDC2-EBA0-8645-AED0-8A0B301A6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9016B-9983-7844-9F13-20432E68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86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4542" y="1737784"/>
            <a:ext cx="4451351" cy="445134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856" y="2142837"/>
            <a:ext cx="3223491" cy="1929348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3856" y="4076804"/>
            <a:ext cx="3223491" cy="1733384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5137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3AEB246-7EAB-ED42-BCB8-6E09A2AB6404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67858" y="1137999"/>
            <a:ext cx="11708068" cy="4988165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6214887"/>
            <a:ext cx="8747209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07F423-E639-9842-B007-8546205B71DA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/>
  <p:txStyles>
    <p:titleStyle>
      <a:lvl1pPr algn="l" defTabSz="457189" rtl="0" eaLnBrk="1" latinLnBrk="0" hangingPunct="1">
        <a:lnSpc>
          <a:spcPct val="150000"/>
        </a:lnSpc>
        <a:spcBef>
          <a:spcPct val="0"/>
        </a:spcBef>
        <a:buNone/>
        <a:defRPr sz="2667" b="1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46934" indent="-28574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02977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168171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433364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F6C94B0C-8E05-0A44-A36F-6CD0F476FC10}"/>
              </a:ext>
            </a:extLst>
          </p:cNvPr>
          <p:cNvSpPr/>
          <p:nvPr/>
        </p:nvSpPr>
        <p:spPr>
          <a:xfrm>
            <a:off x="1623185" y="153856"/>
            <a:ext cx="5625451" cy="5625451"/>
          </a:xfrm>
          <a:prstGeom prst="ellipse">
            <a:avLst/>
          </a:prstGeom>
          <a:solidFill>
            <a:srgbClr val="FFD5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E0264-7CF1-B24A-8B2D-0D31679E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8899" y="585128"/>
            <a:ext cx="5508517" cy="2666171"/>
          </a:xfrm>
        </p:spPr>
        <p:txBody>
          <a:bodyPr>
            <a:normAutofit/>
          </a:bodyPr>
          <a:lstStyle/>
          <a:p>
            <a:r>
              <a:rPr lang="en-CA" sz="3733" dirty="0"/>
              <a:t>Installation Order of BMS-related Tools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93DC70-E4FA-AD4F-B51F-855CD320574F}"/>
              </a:ext>
            </a:extLst>
          </p:cNvPr>
          <p:cNvSpPr/>
          <p:nvPr/>
        </p:nvSpPr>
        <p:spPr>
          <a:xfrm>
            <a:off x="2742700" y="3426314"/>
            <a:ext cx="4603496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endParaRPr lang="en-US" sz="1067">
              <a:solidFill>
                <a:srgbClr val="4C555C">
                  <a:lumMod val="75000"/>
                </a:srgbClr>
              </a:solidFill>
              <a:latin typeface="Arial" panose="020B0604020202020204"/>
              <a:cs typeface="Arial" charset="0"/>
            </a:endParaRPr>
          </a:p>
          <a:p>
            <a:pPr defTabSz="609585">
              <a:lnSpc>
                <a:spcPts val="1867"/>
              </a:lnSpc>
            </a:pPr>
            <a:r>
              <a:rPr lang="en-US" sz="1267">
                <a:solidFill>
                  <a:srgbClr val="4C555C">
                    <a:lumMod val="75000"/>
                  </a:srgbClr>
                </a:solidFill>
                <a:latin typeface="Arial" panose="020B0604020202020204"/>
                <a:cs typeface="Arial" charset="0"/>
              </a:rPr>
              <a:t>                     </a:t>
            </a:r>
            <a:endParaRPr lang="en-US" sz="1267" i="1">
              <a:solidFill>
                <a:srgbClr val="4C555C">
                  <a:lumMod val="75000"/>
                </a:srgbClr>
              </a:solidFill>
              <a:latin typeface="Arial" panose="020B0604020202020204"/>
              <a:cs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559ED3-4D2D-C246-BA68-CF06514D6923}"/>
              </a:ext>
            </a:extLst>
          </p:cNvPr>
          <p:cNvCxnSpPr>
            <a:cxnSpLocks/>
          </p:cNvCxnSpPr>
          <p:nvPr/>
        </p:nvCxnSpPr>
        <p:spPr>
          <a:xfrm>
            <a:off x="1842004" y="3341036"/>
            <a:ext cx="515989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617B1F-4CB5-E743-9E50-26B886B0D47E}"/>
              </a:ext>
            </a:extLst>
          </p:cNvPr>
          <p:cNvSpPr/>
          <p:nvPr/>
        </p:nvSpPr>
        <p:spPr>
          <a:xfrm>
            <a:off x="849297" y="4056912"/>
            <a:ext cx="1943568" cy="1943568"/>
          </a:xfrm>
          <a:prstGeom prst="ellipse">
            <a:avLst/>
          </a:prstGeom>
          <a:solidFill>
            <a:srgbClr val="7AD1E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8B362-6802-7844-8661-AD3CD50A6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631" y="4339812"/>
            <a:ext cx="2028900" cy="1359173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221436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09E68-6E15-8C8F-CAAF-7E71BBA1A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A0FCD6-AC20-2CAC-399B-5DF3B98F4D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643" y="519542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Software</a:t>
            </a: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E3E3A-8CBF-3A52-5F93-E6A2F39899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2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81512C-6657-C131-8B7D-1234F110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Installation Order of BMS-related Tools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67BE69-BE15-4A7E-73C0-2CA6FCFCC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98127"/>
              </p:ext>
            </p:extLst>
          </p:nvPr>
        </p:nvGraphicFramePr>
        <p:xfrm>
          <a:off x="1380866" y="939116"/>
          <a:ext cx="9740215" cy="496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878">
                  <a:extLst>
                    <a:ext uri="{9D8B030D-6E8A-4147-A177-3AD203B41FA5}">
                      <a16:colId xmlns:a16="http://schemas.microsoft.com/office/drawing/2014/main" val="4252494948"/>
                    </a:ext>
                  </a:extLst>
                </a:gridCol>
                <a:gridCol w="2518500">
                  <a:extLst>
                    <a:ext uri="{9D8B030D-6E8A-4147-A177-3AD203B41FA5}">
                      <a16:colId xmlns:a16="http://schemas.microsoft.com/office/drawing/2014/main" val="1155863985"/>
                    </a:ext>
                  </a:extLst>
                </a:gridCol>
                <a:gridCol w="1061306">
                  <a:extLst>
                    <a:ext uri="{9D8B030D-6E8A-4147-A177-3AD203B41FA5}">
                      <a16:colId xmlns:a16="http://schemas.microsoft.com/office/drawing/2014/main" val="2617692512"/>
                    </a:ext>
                  </a:extLst>
                </a:gridCol>
                <a:gridCol w="5773531">
                  <a:extLst>
                    <a:ext uri="{9D8B030D-6E8A-4147-A177-3AD203B41FA5}">
                      <a16:colId xmlns:a16="http://schemas.microsoft.com/office/drawing/2014/main" val="2469151239"/>
                    </a:ext>
                  </a:extLst>
                </a:gridCol>
              </a:tblGrid>
              <a:tr h="3132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#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Tool Name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Version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Purpose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74301954"/>
                  </a:ext>
                </a:extLst>
              </a:tr>
              <a:tr h="7120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All MathWorks Add-ons, including MATLAB and Simulink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4C555C"/>
                          </a:solidFill>
                          <a:latin typeface="+mn-lt"/>
                        </a:rPr>
                        <a:t>R2023b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Core development environment for model-based design, simulation, and auto-code generation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73699996"/>
                  </a:ext>
                </a:extLst>
              </a:tr>
              <a:tr h="512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  <a:cs typeface="Arial"/>
                        </a:rPr>
                        <a:t>Communications Toolbox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  <a:cs typeface="Arial"/>
                        </a:rPr>
                        <a:t>R2025a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Optional installation to show how to install add-ons in case the all MathWorks installation was not added during MATLAB installation.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47930669"/>
                  </a:ext>
                </a:extLst>
              </a:tr>
              <a:tr h="512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Model-Based Design Toolbox S32K3xx Series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1.4.0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Enables code generation and deployment for NXP S32K3 microcontrollers used in EV applications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390004"/>
                  </a:ext>
                </a:extLst>
              </a:tr>
              <a:tr h="5126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4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Model-Based Design Toolbox BMS Series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1.1.0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Provides blocks and examples specific to battery management system modelling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21252802"/>
                  </a:ext>
                </a:extLst>
              </a:tr>
              <a:tr h="3619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 err="1">
                          <a:latin typeface="+mn-lt"/>
                          <a:cs typeface="Arial"/>
                        </a:rPr>
                        <a:t>FreeMASTER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3.2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Real-time data visualization and debugging tool for embedded targets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92856858"/>
                  </a:ext>
                </a:extLst>
              </a:tr>
              <a:tr h="5126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Git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latest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Version control system for tracking and collaborating on code and model files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98626898"/>
                  </a:ext>
                </a:extLst>
              </a:tr>
              <a:tr h="5126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Debugger Driver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latest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Debug interface giving access to debug modes on a wide range of </a:t>
                      </a:r>
                      <a:r>
                        <a:rPr lang="en-US" sz="1400" b="0" dirty="0">
                          <a:latin typeface="+mn-lt"/>
                        </a:rPr>
                        <a:t>NXP &amp; other ARM Cortex </a:t>
                      </a:r>
                      <a:r>
                        <a:rPr lang="en-US" sz="1400" dirty="0">
                          <a:latin typeface="+mn-lt"/>
                        </a:rPr>
                        <a:t>microcontroller families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54223321"/>
                  </a:ext>
                </a:extLst>
              </a:tr>
              <a:tr h="7120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8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NXP GUI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10.0.0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Enable users to evaluate the functionality of PMIC devices, configure the OTP settings, program the OTP and calculate the thermal efficiency for specific use cases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55765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8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D4E09-AA1C-1D1D-92B4-599A65B5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87E42-8B56-DD1A-2A7B-C01910D219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2662441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Hardware</a:t>
            </a: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3E936-9045-5F3A-61B6-669F846B0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09585"/>
            <a:fld id="{E2CB33EA-91D6-F140-A440-0A130B2A34DE}" type="slidenum">
              <a:rPr lang="en-US">
                <a:solidFill>
                  <a:srgbClr val="4C555C"/>
                </a:solidFill>
              </a:rPr>
              <a:pPr defTabSz="609585"/>
              <a:t>3</a:t>
            </a:fld>
            <a:endParaRPr lang="en-US">
              <a:solidFill>
                <a:srgbClr val="4C555C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72176-487B-F1FA-11FA-E9AB8F76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Installation Order of BMS-related Tools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917A31-2918-77D2-CB0C-D971CD9EA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43191"/>
              </p:ext>
            </p:extLst>
          </p:nvPr>
        </p:nvGraphicFramePr>
        <p:xfrm>
          <a:off x="1385135" y="2150141"/>
          <a:ext cx="9473514" cy="208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149">
                  <a:extLst>
                    <a:ext uri="{9D8B030D-6E8A-4147-A177-3AD203B41FA5}">
                      <a16:colId xmlns:a16="http://schemas.microsoft.com/office/drawing/2014/main" val="4252494948"/>
                    </a:ext>
                  </a:extLst>
                </a:gridCol>
                <a:gridCol w="4266948">
                  <a:extLst>
                    <a:ext uri="{9D8B030D-6E8A-4147-A177-3AD203B41FA5}">
                      <a16:colId xmlns:a16="http://schemas.microsoft.com/office/drawing/2014/main" val="1155863985"/>
                    </a:ext>
                  </a:extLst>
                </a:gridCol>
                <a:gridCol w="4581417">
                  <a:extLst>
                    <a:ext uri="{9D8B030D-6E8A-4147-A177-3AD203B41FA5}">
                      <a16:colId xmlns:a16="http://schemas.microsoft.com/office/drawing/2014/main" val="2721378055"/>
                    </a:ext>
                  </a:extLst>
                </a:gridCol>
              </a:tblGrid>
              <a:tr h="317794">
                <a:tc>
                  <a:txBody>
                    <a:bodyPr/>
                    <a:lstStyle/>
                    <a:p>
                      <a:r>
                        <a:rPr lang="en-US" sz="1400" dirty="0"/>
                        <a:t>#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Presentation Title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Purpose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74301954"/>
                  </a:ext>
                </a:extLst>
              </a:tr>
              <a:tr h="915014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CA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System-Level Demonstration of NXP HVBMS Reference Design(RD-K358BMU,RD33775DSTEVB,RD772BJBTPLEVB, BATT-14EMULATOR)</a:t>
                      </a:r>
                      <a:endParaRPr lang="en-US" sz="14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Provides an overview of the official NXP High Voltage Battery Management System reference 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699996"/>
                  </a:ext>
                </a:extLst>
              </a:tr>
              <a:tr h="77716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Hardware Configuration of the Customized BMS that the BWC team has used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Details the specific modifications, wiring, and setup used by the BWC team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9139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45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E33101-3C38-C5F2-9378-C119F28C060D}"/>
              </a:ext>
            </a:extLst>
          </p:cNvPr>
          <p:cNvSpPr txBox="1">
            <a:spLocks/>
          </p:cNvSpPr>
          <p:nvPr/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62400" r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A4BD9-BB16-E8B9-D12B-53F936A6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825" y="489227"/>
            <a:ext cx="4341091" cy="2666171"/>
          </a:xfrm>
        </p:spPr>
        <p:txBody>
          <a:bodyPr/>
          <a:lstStyle/>
          <a:p>
            <a:r>
              <a:rPr lang="en-CA"/>
              <a:t>Thank you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11C7DC4-5673-C148-7906-2704986BB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5134" y="4406901"/>
            <a:ext cx="1818217" cy="1358900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4193148027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455</Words>
  <Application>Microsoft Office PowerPoint</Application>
  <PresentationFormat>Widescreen</PresentationFormat>
  <Paragraphs>78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ＭＳ Ｐゴシック</vt:lpstr>
      <vt:lpstr>Aptos</vt:lpstr>
      <vt:lpstr>Arial</vt:lpstr>
      <vt:lpstr>Courier New</vt:lpstr>
      <vt:lpstr>McMaster Brighter World Theme</vt:lpstr>
      <vt:lpstr>Installation Order of BMS-related Tools</vt:lpstr>
      <vt:lpstr>Installation Order of BMS-related Tools</vt:lpstr>
      <vt:lpstr>Installation Order of BMS-related Tools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Tridib Banik</dc:creator>
  <cp:lastModifiedBy>Tridib Banik</cp:lastModifiedBy>
  <cp:revision>5</cp:revision>
  <dcterms:created xsi:type="dcterms:W3CDTF">2025-07-29T20:51:45Z</dcterms:created>
  <dcterms:modified xsi:type="dcterms:W3CDTF">2025-08-30T16:53:08Z</dcterms:modified>
</cp:coreProperties>
</file>